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72" r:id="rId10"/>
    <p:sldId id="263" r:id="rId11"/>
    <p:sldId id="264" r:id="rId12"/>
    <p:sldId id="265" r:id="rId13"/>
    <p:sldId id="273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4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13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89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8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1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0CBD-3895-451A-8C9C-4AA47C460E7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FE3236-57B0-4D06-B5F1-F8B8E113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85C1C-8AD8-4131-B63D-2E8AD5585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09599"/>
            <a:ext cx="8440497" cy="1096899"/>
          </a:xfrm>
        </p:spPr>
        <p:txBody>
          <a:bodyPr>
            <a:normAutofit fontScale="90000"/>
          </a:bodyPr>
          <a:lstStyle/>
          <a:p>
            <a:pPr algn="l"/>
            <a: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 শিক্ষার্থীদের শুভেচ্ছা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8FC8D2-D925-43FB-9D5F-9919015B9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7A34D8-306A-4E6E-98F5-FF5FA3D9B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98" y="1895060"/>
            <a:ext cx="7189305" cy="361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459574-9C15-4C5E-A0C0-A921F75A1917}"/>
              </a:ext>
            </a:extLst>
          </p:cNvPr>
          <p:cNvSpPr/>
          <p:nvPr/>
        </p:nvSpPr>
        <p:spPr>
          <a:xfrm rot="10800000" flipV="1">
            <a:off x="1378226" y="7065605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2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C7D49-00BF-4E67-8B6A-AA2E08AF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5B5426-1E9B-44C4-8B8F-A8545B37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6684"/>
            <a:ext cx="9354562" cy="951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n-IN" dirty="0"/>
          </a:p>
          <a:p>
            <a:pPr marL="0" indent="0" algn="ctr">
              <a:buNone/>
            </a:pPr>
            <a:r>
              <a:rPr lang="bn-IN" sz="4000" dirty="0"/>
              <a:t>ব্যাংক ও গ্রাহকের কয়েকটি সম্পর্ক লিখ।</a:t>
            </a:r>
          </a:p>
          <a:p>
            <a:pPr marL="0" indent="0" algn="ctr">
              <a:buNone/>
            </a:pPr>
            <a:endParaRPr lang="bn-IN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7D48922A-5177-40D3-953A-D13B27453270}"/>
              </a:ext>
            </a:extLst>
          </p:cNvPr>
          <p:cNvSpPr/>
          <p:nvPr/>
        </p:nvSpPr>
        <p:spPr>
          <a:xfrm>
            <a:off x="2913615" y="713269"/>
            <a:ext cx="5569527" cy="849746"/>
          </a:xfrm>
          <a:prstGeom prst="homePlate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জোড়ায় কাজ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9847BB-3DF5-4271-98E1-52CF7E487F6C}"/>
              </a:ext>
            </a:extLst>
          </p:cNvPr>
          <p:cNvSpPr/>
          <p:nvPr/>
        </p:nvSpPr>
        <p:spPr>
          <a:xfrm rot="10800000" flipV="1">
            <a:off x="139148" y="6382200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2721448"/>
            <a:ext cx="6051973" cy="31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62B9F-5DB4-4E21-AFFB-9DE367B0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53353"/>
            <a:ext cx="9806069" cy="435840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>
                <a:solidFill>
                  <a:srgbClr val="0070C0"/>
                </a:solidFill>
              </a:rPr>
              <a:t>ব্যাংক ও গ্রাহকের সম্পর্কের ধরণগুলি নিম্নরূপ</a:t>
            </a:r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7EF28-A85A-4D80-A94F-6F54239A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83" y="411567"/>
            <a:ext cx="8592728" cy="2515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/>
          </a:p>
          <a:p>
            <a:endParaRPr lang="bn-IN" sz="4800" dirty="0"/>
          </a:p>
          <a:p>
            <a:endParaRPr lang="bn-IN" sz="4800" dirty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8B45C8-8F7B-4D93-ABF3-E9DC56E13025}"/>
              </a:ext>
            </a:extLst>
          </p:cNvPr>
          <p:cNvSpPr/>
          <p:nvPr/>
        </p:nvSpPr>
        <p:spPr>
          <a:xfrm rot="10800000" flipV="1">
            <a:off x="139148" y="6529589"/>
            <a:ext cx="11913704" cy="3284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3" y="894339"/>
            <a:ext cx="3443905" cy="1934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08440" y="2995840"/>
            <a:ext cx="2871989" cy="3911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bn-IN" dirty="0" smtClean="0"/>
              <a:t>ডেটর </a:t>
            </a:r>
            <a:r>
              <a:rPr lang="bn-IN" dirty="0"/>
              <a:t>ক্রেডিটর সম্পর্ক।</a:t>
            </a:r>
          </a:p>
          <a:p>
            <a:pPr algn="ctr"/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04" y="851863"/>
            <a:ext cx="3487970" cy="193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54819" y="2981528"/>
            <a:ext cx="2871989" cy="3988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bn-IN" sz="2400" dirty="0" smtClean="0"/>
              <a:t>চুক্তিবদ্ধ </a:t>
            </a:r>
            <a:r>
              <a:rPr lang="bn-IN" sz="2400" dirty="0"/>
              <a:t>সম্পর্ক। 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3" y="3662734"/>
            <a:ext cx="2971800" cy="2253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1" y="3675615"/>
            <a:ext cx="2857500" cy="2240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9" y="3528412"/>
            <a:ext cx="2770569" cy="231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2295909" y="6071618"/>
            <a:ext cx="2921895" cy="3619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ব্যাংক গ্রাহকের ওছি</a:t>
            </a:r>
            <a:endParaRPr lang="bn-IN" dirty="0"/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33284" y="6019576"/>
            <a:ext cx="2615488" cy="3619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বন্ধক দাতা ও গ্রহিতা</a:t>
            </a:r>
            <a:endParaRPr lang="bn-IN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488E6-26E7-464C-B437-4898AC4C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75" y="224807"/>
            <a:ext cx="7397719" cy="836808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>
                <a:solidFill>
                  <a:srgbClr val="0070C0"/>
                </a:solidFill>
              </a:rPr>
              <a:t>এসো </a:t>
            </a:r>
            <a:r>
              <a:rPr lang="bn-IN" dirty="0" smtClean="0">
                <a:solidFill>
                  <a:srgbClr val="0070C0"/>
                </a:solidFill>
              </a:rPr>
              <a:t>আমরা পুনরায় </a:t>
            </a:r>
            <a:r>
              <a:rPr lang="bn-IN" dirty="0">
                <a:solidFill>
                  <a:srgbClr val="0070C0"/>
                </a:solidFill>
              </a:rPr>
              <a:t>কিছু চিত্র লক্ষ করি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FE1A446-69CF-4345-BEB9-7CD1D936A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965" y="1346556"/>
            <a:ext cx="6663624" cy="3876541"/>
          </a:xfrm>
        </p:spPr>
        <p:txBody>
          <a:bodyPr/>
          <a:lstStyle/>
          <a:p>
            <a:pPr lvl="0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244BA5-1ACC-4343-B6C5-E94A3026D1B2}"/>
              </a:ext>
            </a:extLst>
          </p:cNvPr>
          <p:cNvSpPr/>
          <p:nvPr/>
        </p:nvSpPr>
        <p:spPr>
          <a:xfrm rot="10800000" flipV="1">
            <a:off x="139148" y="6382200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7" y="937369"/>
            <a:ext cx="3780320" cy="234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68" y="1046989"/>
            <a:ext cx="3727380" cy="2347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7" y="3455191"/>
            <a:ext cx="3780320" cy="2347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86" y="3679387"/>
            <a:ext cx="3846743" cy="225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68" y="2220718"/>
            <a:ext cx="2819400" cy="2570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655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62" y="245297"/>
            <a:ext cx="7212170" cy="615098"/>
          </a:xfrm>
        </p:spPr>
        <p:txBody>
          <a:bodyPr>
            <a:no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 প্রতি গ্রাহকের</a:t>
            </a:r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b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" y="1038904"/>
            <a:ext cx="3780320" cy="184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0910" y="3079615"/>
            <a:ext cx="2163651" cy="392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70C0"/>
                </a:solidFill>
              </a:rPr>
              <a:t>অর্থ ফেরত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82" y="1020173"/>
            <a:ext cx="3909501" cy="2059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01006" y="3275726"/>
            <a:ext cx="2163651" cy="330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70C0"/>
                </a:solidFill>
              </a:rPr>
              <a:t>হিসাবের গোপনীয়তা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963"/>
            <a:ext cx="3624210" cy="225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23542" y="6096606"/>
            <a:ext cx="3078053" cy="392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70C0"/>
                </a:solidFill>
              </a:rPr>
              <a:t>আমানতকারীর নির্দেশ পালন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83" y="3751441"/>
            <a:ext cx="3453788" cy="206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615950" y="5943134"/>
            <a:ext cx="3078053" cy="392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70C0"/>
                </a:solidFill>
              </a:rPr>
              <a:t>সুদ হারের আদান প্রাদান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83" y="2373851"/>
            <a:ext cx="2819400" cy="2570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8203842" y="5196159"/>
            <a:ext cx="3606085" cy="392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70C0"/>
                </a:solidFill>
              </a:rPr>
              <a:t>সুবিধাজনকভাবে ঋণ  পরিশোধ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82635-E4B7-44FF-BE24-8AB99CB0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625" y="321972"/>
            <a:ext cx="5280338" cy="940158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9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89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9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192C4-B123-4303-9ED5-EB171FFC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60" y="1414912"/>
            <a:ext cx="9625765" cy="1209978"/>
          </a:xfrm>
        </p:spPr>
        <p:txBody>
          <a:bodyPr>
            <a:normAutofit fontScale="92500"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</a:rPr>
              <a:t>ব্যাংকের প্রতি গ্রাহকের  দায়িত্ব মুল্যায়ন করো।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1BC502-DE93-4292-AA0B-60BCCDAC667D}"/>
              </a:ext>
            </a:extLst>
          </p:cNvPr>
          <p:cNvSpPr/>
          <p:nvPr/>
        </p:nvSpPr>
        <p:spPr>
          <a:xfrm rot="10800000" flipV="1">
            <a:off x="139148" y="6382200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615362-6729-49AF-AA46-D318A4E2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0" y="2624890"/>
            <a:ext cx="3920123" cy="3170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28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BE3FC-D42F-43DA-8594-5891E536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</a:rPr>
              <a:t>মূল্যায়ন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1D366-381F-4B00-AD80-1DA3332B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1812346"/>
            <a:ext cx="6844748" cy="1871758"/>
          </a:xfrm>
        </p:spPr>
        <p:txBody>
          <a:bodyPr>
            <a:normAutofit fontScale="92500" lnSpcReduction="20000"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 ব্যবসার ভিত্তিমূল কী?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ব্যাংকার হিসেবে গণ্য করা হয়?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গ্রাহক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কে?</a:t>
            </a: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7ADD27-6D7E-4BF2-867B-2D434E71FFCC}"/>
              </a:ext>
            </a:extLst>
          </p:cNvPr>
          <p:cNvSpPr/>
          <p:nvPr/>
        </p:nvSpPr>
        <p:spPr>
          <a:xfrm rot="10800000" flipV="1">
            <a:off x="139148" y="6382200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9" y="1133341"/>
            <a:ext cx="3773918" cy="40089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6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AC904-CC2B-46D5-987D-3AF8E0B0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800" u="sng" dirty="0">
                <a:solidFill>
                  <a:schemeClr val="tx1"/>
                </a:solidFill>
              </a:rPr>
              <a:t>বাড়ির কাজ</a:t>
            </a:r>
            <a:endParaRPr lang="en-US" sz="48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84CB7-0C2C-416B-9CC3-029C4865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80" y="1704109"/>
            <a:ext cx="8596668" cy="4544291"/>
          </a:xfrm>
        </p:spPr>
        <p:txBody>
          <a:bodyPr>
            <a:normAutofit/>
          </a:bodyPr>
          <a:lstStyle/>
          <a:p>
            <a:r>
              <a:rPr lang="bn-IN" sz="3200" dirty="0" smtClean="0"/>
              <a:t>ব্যাংক ও গ্রাহকের আস্থা ও বিশ্বাসই ব্যাংকিং ব্যবসায়ের মূলমন্ত্র কথাটি ----মূলায়ন কর? 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AEBD46-52CD-432D-8CCA-52AA3EBDB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30" y="3386000"/>
            <a:ext cx="6857567" cy="27593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8733AA-2C00-48EA-B9ED-A780F7E169A7}"/>
              </a:ext>
            </a:extLst>
          </p:cNvPr>
          <p:cNvSpPr/>
          <p:nvPr/>
        </p:nvSpPr>
        <p:spPr>
          <a:xfrm rot="10800000" flipV="1">
            <a:off x="139148" y="6382200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62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EE44B-6792-4A49-9977-A766835F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7" y="609600"/>
            <a:ext cx="7368209" cy="103367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</a:rPr>
              <a:t>  </a:t>
            </a:r>
            <a:r>
              <a:rPr lang="bn-IN" sz="7200" dirty="0">
                <a:solidFill>
                  <a:srgbClr val="00B0F0"/>
                </a:solidFill>
              </a:rPr>
              <a:t>সবাইকে ধন্যবাদ</a:t>
            </a:r>
            <a:endParaRPr lang="en-US" sz="7200" dirty="0">
              <a:solidFill>
                <a:srgbClr val="00B0F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ED78300-D392-42E8-AD5F-AAE145F7C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85" y="1643270"/>
            <a:ext cx="6599805" cy="363357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950C8E-892B-41F4-BDE5-7C5D4943FBBF}"/>
              </a:ext>
            </a:extLst>
          </p:cNvPr>
          <p:cNvSpPr/>
          <p:nvPr/>
        </p:nvSpPr>
        <p:spPr>
          <a:xfrm rot="10800000" flipV="1">
            <a:off x="139148" y="6248400"/>
            <a:ext cx="11913704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0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36D05-3B88-44E9-BE73-3FF8CFFB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178811" cy="4211782"/>
          </a:xfrm>
        </p:spPr>
        <p:txBody>
          <a:bodyPr>
            <a:normAutofit/>
          </a:bodyPr>
          <a:lstStyle/>
          <a:p>
            <a:pPr algn="ctr"/>
            <a:r>
              <a:rPr lang="bn-IN" sz="6000" dirty="0"/>
              <a:t>পরিচিতি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5A0DCB-3CEA-4AF8-B200-B187E2B0B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1" y="1837635"/>
            <a:ext cx="4650042" cy="2429566"/>
          </a:xfrm>
        </p:spPr>
        <p:txBody>
          <a:bodyPr/>
          <a:lstStyle/>
          <a:p>
            <a:pPr marL="0" indent="0" algn="ctr">
              <a:buNone/>
            </a:pPr>
            <a:r>
              <a:rPr lang="bn-IN" sz="3200" dirty="0">
                <a:solidFill>
                  <a:srgbClr val="00B0F0"/>
                </a:solidFill>
              </a:rPr>
              <a:t>মোঃ ইয়াছিন মোল্ল্যা</a:t>
            </a:r>
          </a:p>
          <a:p>
            <a:pPr marL="0" indent="0" algn="ctr">
              <a:buNone/>
            </a:pPr>
            <a:r>
              <a:rPr lang="bn-IN" sz="2000" dirty="0">
                <a:solidFill>
                  <a:srgbClr val="00B0F0"/>
                </a:solidFill>
              </a:rPr>
              <a:t>সহকারী শিক্ষক(ব্যবসায় শিক্ষা)</a:t>
            </a:r>
          </a:p>
          <a:p>
            <a:pPr marL="0" indent="0" algn="ctr">
              <a:buNone/>
            </a:pPr>
            <a:r>
              <a:rPr lang="bn-IN" sz="2000" dirty="0">
                <a:solidFill>
                  <a:srgbClr val="00B0F0"/>
                </a:solidFill>
              </a:rPr>
              <a:t>আলকা মিলনী মাধ্যমিক বিদ্যালয়</a:t>
            </a:r>
          </a:p>
          <a:p>
            <a:pPr marL="0" indent="0" algn="ctr">
              <a:buNone/>
            </a:pPr>
            <a:r>
              <a:rPr lang="bn-IN" sz="2000" dirty="0">
                <a:solidFill>
                  <a:srgbClr val="00B0F0"/>
                </a:solidFill>
              </a:rPr>
              <a:t>ফুলতলা,খুলনা।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44854B-B6BE-4C30-8F2E-27E611260AD0}"/>
              </a:ext>
            </a:extLst>
          </p:cNvPr>
          <p:cNvSpPr/>
          <p:nvPr/>
        </p:nvSpPr>
        <p:spPr>
          <a:xfrm>
            <a:off x="5212118" y="843973"/>
            <a:ext cx="3511825" cy="23323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শ্রেণিঃ দশম</a:t>
            </a:r>
          </a:p>
          <a:p>
            <a:pPr algn="ctr"/>
            <a:r>
              <a:rPr lang="bn-IN" dirty="0"/>
              <a:t>বিষয়ঃ ফিনান্স ও ব্যাংকিং</a:t>
            </a:r>
          </a:p>
          <a:p>
            <a:pPr algn="ctr"/>
            <a:r>
              <a:rPr lang="bn-IN" dirty="0"/>
              <a:t>অধ্যায়ঃ </a:t>
            </a:r>
            <a:r>
              <a:rPr lang="bn-IN" dirty="0" smtClean="0"/>
              <a:t>দ্বাদশ</a:t>
            </a:r>
          </a:p>
          <a:p>
            <a:pPr algn="ctr"/>
            <a:r>
              <a:rPr lang="bn-IN" dirty="0" smtClean="0"/>
              <a:t>সময়ঃ ৫০ মিনিট</a:t>
            </a:r>
          </a:p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E42F55-203D-45FB-9289-A17F67F29A21}"/>
              </a:ext>
            </a:extLst>
          </p:cNvPr>
          <p:cNvSpPr/>
          <p:nvPr/>
        </p:nvSpPr>
        <p:spPr>
          <a:xfrm rot="10800000" flipV="1">
            <a:off x="0" y="6188766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9BECF-DA4D-456A-A0F1-520E336AE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9612" y="843973"/>
            <a:ext cx="3153844" cy="45096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08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E5CF0-0AD1-417B-9F74-9D2075F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2036"/>
            <a:ext cx="8082353" cy="636786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/>
              <a:t>এসো আমরা কিছু চিত্র লক্ষ করি</a:t>
            </a:r>
            <a:endParaRPr lang="en-US" dirty="0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5" y="1037148"/>
            <a:ext cx="3870775" cy="35055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6B8C98-E61E-4062-9FB2-CD7BA165D480}"/>
              </a:ext>
            </a:extLst>
          </p:cNvPr>
          <p:cNvSpPr/>
          <p:nvPr/>
        </p:nvSpPr>
        <p:spPr>
          <a:xfrm rot="10800000" flipV="1">
            <a:off x="0" y="6188766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14" descr="imagesvo0.jpg">
            <a:extLst>
              <a:ext uri="{FF2B5EF4-FFF2-40B4-BE49-F238E27FC236}">
                <a16:creationId xmlns:a16="http://schemas.microsoft.com/office/drawing/2014/main" xmlns="" id="{DA7DFEC8-0A4C-4DFD-92A0-85920FF50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72" y="1037148"/>
            <a:ext cx="4207132" cy="3505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3339547" y="4890053"/>
            <a:ext cx="1987825" cy="580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ব্যাংক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9422295" y="4890053"/>
            <a:ext cx="1484243" cy="675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গ্রাহক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17" y="1073076"/>
            <a:ext cx="2782222" cy="350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1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022F4-20AD-4EA8-B3D6-CFA7D64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10" y="543712"/>
            <a:ext cx="9001586" cy="2116690"/>
          </a:xfrm>
        </p:spPr>
        <p:txBody>
          <a:bodyPr>
            <a:normAutofit/>
          </a:bodyPr>
          <a:lstStyle/>
          <a:p>
            <a:r>
              <a:rPr lang="bn-IN" dirty="0"/>
              <a:t> </a:t>
            </a:r>
            <a:br>
              <a:rPr lang="bn-IN" dirty="0"/>
            </a:br>
            <a:r>
              <a:rPr lang="bn-IN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পাঠঃ ব্যাংক ও গ্রাহক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3" y="1952064"/>
            <a:ext cx="7070500" cy="383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3B07B6-8E68-4795-992F-3C7E8127E119}"/>
              </a:ext>
            </a:extLst>
          </p:cNvPr>
          <p:cNvSpPr/>
          <p:nvPr/>
        </p:nvSpPr>
        <p:spPr>
          <a:xfrm rot="10800000" flipV="1">
            <a:off x="0" y="6188766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4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32CF-DB85-449A-82E9-01BE79F4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DDA77-D80E-4485-B931-CDC504D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205349"/>
          </a:xfrm>
        </p:spPr>
        <p:txBody>
          <a:bodyPr/>
          <a:lstStyle/>
          <a:p>
            <a:pPr marL="0" indent="0">
              <a:buNone/>
            </a:pPr>
            <a:r>
              <a:rPr lang="bn-IN" sz="2400" dirty="0">
                <a:solidFill>
                  <a:srgbClr val="0070C0"/>
                </a:solidFill>
              </a:rPr>
              <a:t>এই পাঠ শেষে শিক্ষাথীরা-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rgbClr val="7030A0"/>
                </a:solidFill>
              </a:rPr>
              <a:t>ব্যাংকার ও গ্রাহক কি তা বলতে পারবে</a:t>
            </a:r>
            <a:r>
              <a:rPr lang="bn-IN" sz="2400" dirty="0">
                <a:solidFill>
                  <a:srgbClr val="7030A0"/>
                </a:solidFill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/>
              <a:t>ব্যাংক ও গ্রাহকের সম্পর্কের ধরণ বর্ণনা করতে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rgbClr val="00B050"/>
                </a:solidFill>
              </a:rPr>
              <a:t>গ্রাহকের প্রতি ব্যাংকের দায়িত্ব বর্ণনা</a:t>
            </a:r>
            <a:r>
              <a:rPr lang="bn-IN" sz="2800" dirty="0"/>
              <a:t> </a:t>
            </a:r>
            <a:r>
              <a:rPr lang="bn-IN" sz="2800" dirty="0" smtClean="0">
                <a:solidFill>
                  <a:srgbClr val="00B050"/>
                </a:solidFill>
              </a:rPr>
              <a:t>করতে </a:t>
            </a:r>
            <a:r>
              <a:rPr lang="bn-IN" sz="2800" dirty="0">
                <a:solidFill>
                  <a:srgbClr val="00B050"/>
                </a:solidFill>
              </a:rPr>
              <a:t>পারবে</a:t>
            </a:r>
            <a:r>
              <a:rPr lang="bn-IN" sz="2800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endParaRPr lang="bn-IN" sz="2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bn-IN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xmlns="" id="{5E5A0361-E3B2-4ABA-9589-DFCD3761EFF2}"/>
              </a:ext>
            </a:extLst>
          </p:cNvPr>
          <p:cNvSpPr/>
          <p:nvPr/>
        </p:nvSpPr>
        <p:spPr>
          <a:xfrm>
            <a:off x="677334" y="609600"/>
            <a:ext cx="4968092" cy="786920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/>
              <a:t>শিখনফলঃ 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8964FF-675A-4308-9DBE-F67329F449E4}"/>
              </a:ext>
            </a:extLst>
          </p:cNvPr>
          <p:cNvSpPr/>
          <p:nvPr/>
        </p:nvSpPr>
        <p:spPr>
          <a:xfrm rot="10800000" flipV="1">
            <a:off x="151463" y="6248400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08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23403-41A4-4FBD-9564-318B1F84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8824"/>
            <a:ext cx="8596668" cy="431074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>
                <a:solidFill>
                  <a:srgbClr val="FF0000"/>
                </a:solidFill>
              </a:rPr>
              <a:t>এসো </a:t>
            </a:r>
            <a:r>
              <a:rPr lang="bn-IN" dirty="0" smtClean="0">
                <a:solidFill>
                  <a:srgbClr val="FF0000"/>
                </a:solidFill>
              </a:rPr>
              <a:t>আমরা আরও </a:t>
            </a:r>
            <a:r>
              <a:rPr lang="bn-IN" dirty="0">
                <a:solidFill>
                  <a:srgbClr val="FF0000"/>
                </a:solidFill>
              </a:rPr>
              <a:t>কিছু চিত্র লক্ষ করি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0F10509-00A7-4C0C-BF6F-2C56F6A8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6356"/>
            <a:ext cx="9727430" cy="4655907"/>
          </a:xfrm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AB36B4-0C7C-41F8-8348-5521D2E86F5E}"/>
              </a:ext>
            </a:extLst>
          </p:cNvPr>
          <p:cNvSpPr/>
          <p:nvPr/>
        </p:nvSpPr>
        <p:spPr>
          <a:xfrm rot="10800000" flipV="1">
            <a:off x="139148" y="6382200"/>
            <a:ext cx="11913704" cy="47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আলকা মিলনী মাধ্যমিক বিদ্যালয়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1913" y="3486579"/>
            <a:ext cx="1506828" cy="21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0" descr="imagesw3r.jpg">
            <a:extLst>
              <a:ext uri="{FF2B5EF4-FFF2-40B4-BE49-F238E27FC236}">
                <a16:creationId xmlns:a16="http://schemas.microsoft.com/office/drawing/2014/main" xmlns="" id="{E822C86B-F6DE-4307-AF31-FFFB878C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64" y="1307789"/>
            <a:ext cx="3767823" cy="31846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624354" y="4911771"/>
            <a:ext cx="1881051" cy="36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</a:rPr>
              <a:t>ব্যাংকার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04" y="1129836"/>
            <a:ext cx="3933619" cy="351938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916810" y="3923901"/>
            <a:ext cx="1506828" cy="21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15492" y="2670588"/>
            <a:ext cx="1506828" cy="21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3476" y="4911771"/>
            <a:ext cx="1881051" cy="36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</a:rPr>
              <a:t>গ্রাহক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3200" dirty="0" smtClean="0"/>
              <a:t>ব্যাংক ও গ্রাহক কাকে বলে? লিখ।</a:t>
            </a:r>
            <a:endParaRPr lang="en-US" sz="3200" dirty="0"/>
          </a:p>
        </p:txBody>
      </p:sp>
      <p:sp>
        <p:nvSpPr>
          <p:cNvPr id="4" name="Left-Right Arrow 3"/>
          <p:cNvSpPr/>
          <p:nvPr/>
        </p:nvSpPr>
        <p:spPr>
          <a:xfrm>
            <a:off x="2199862" y="516835"/>
            <a:ext cx="5274365" cy="1139687"/>
          </a:xfrm>
          <a:prstGeom prst="leftRightArrow">
            <a:avLst>
              <a:gd name="adj1" fmla="val 77907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</a:rPr>
              <a:t>একক কাজ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0" y="2901191"/>
            <a:ext cx="4661661" cy="3140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01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26" y="757646"/>
            <a:ext cx="8596668" cy="1319348"/>
          </a:xfrm>
        </p:spPr>
        <p:txBody>
          <a:bodyPr>
            <a:noAutofit/>
          </a:bodyPr>
          <a:lstStyle/>
          <a:p>
            <a:pPr marL="0" indent="0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ব্যাংকারঃ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 লিপ্ত ব্যক্তি, কর্পোরেশন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কোম্পানিকে ব্যাংকার বলা হয় 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722914"/>
            <a:ext cx="8596668" cy="1750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গ্রাহকঃ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 করা, ঋণ ও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গ্রহিতাই হচ্ছে গ্রাহক।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6" y="210355"/>
            <a:ext cx="7727325" cy="660400"/>
          </a:xfrm>
        </p:spPr>
        <p:txBody>
          <a:bodyPr>
            <a:normAutofit fontScale="90000"/>
          </a:bodyPr>
          <a:lstStyle/>
          <a:p>
            <a:r>
              <a:rPr lang="bn-IN" dirty="0">
                <a:solidFill>
                  <a:srgbClr val="0070C0"/>
                </a:solidFill>
              </a:rPr>
              <a:t>এসো আমরা </a:t>
            </a:r>
            <a:r>
              <a:rPr lang="bn-IN" dirty="0" smtClean="0">
                <a:solidFill>
                  <a:srgbClr val="0070C0"/>
                </a:solidFill>
              </a:rPr>
              <a:t>আবারও কিছু </a:t>
            </a:r>
            <a:r>
              <a:rPr lang="bn-IN" dirty="0">
                <a:solidFill>
                  <a:srgbClr val="0070C0"/>
                </a:solidFill>
              </a:rPr>
              <a:t>চিত্র লক্ষ করি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12" y="1128333"/>
            <a:ext cx="3487970" cy="23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28334"/>
            <a:ext cx="4411732" cy="247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747753"/>
            <a:ext cx="2971800" cy="2253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34" y="3760634"/>
            <a:ext cx="2857500" cy="2240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53" y="3723087"/>
            <a:ext cx="2770569" cy="231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1128333"/>
            <a:ext cx="2743200" cy="238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822</TotalTime>
  <Words>272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NikoshBAN</vt:lpstr>
      <vt:lpstr>Wingdings</vt:lpstr>
      <vt:lpstr>Wingdings 3</vt:lpstr>
      <vt:lpstr>Facet</vt:lpstr>
      <vt:lpstr>আজকের ক্লাসে সকল শিক্ষার্থীদের শুভেচ্ছা</vt:lpstr>
      <vt:lpstr>পরিচিতি</vt:lpstr>
      <vt:lpstr>এসো আমরা কিছু চিত্র লক্ষ করি</vt:lpstr>
      <vt:lpstr>  আজকের পাঠঃ ব্যাংক ও গ্রাহক</vt:lpstr>
      <vt:lpstr>PowerPoint Presentation</vt:lpstr>
      <vt:lpstr>এসো আমরা আরও কিছু চিত্র লক্ষ করি</vt:lpstr>
      <vt:lpstr>PowerPoint Presentation</vt:lpstr>
      <vt:lpstr>ব্যাংকারঃ ব্যাংকিং ব্যবসায়ে লিপ্ত ব্যক্তি, কর্পোরেশন                অথবা কোম্পানিকে ব্যাংকার বলা হয় । </vt:lpstr>
      <vt:lpstr>এসো আমরা আবারও কিছু চিত্র লক্ষ করি</vt:lpstr>
      <vt:lpstr> </vt:lpstr>
      <vt:lpstr>ব্যাংক ও গ্রাহকের সম্পর্কের ধরণগুলি নিম্নরূপ </vt:lpstr>
      <vt:lpstr>এসো আমরা পুনরায় কিছু চিত্র লক্ষ করি</vt:lpstr>
      <vt:lpstr>ব্যাংকের প্রতি গ্রাহকের দায়িত্ব         </vt:lpstr>
      <vt:lpstr>দলীয় কাজ </vt:lpstr>
      <vt:lpstr>মূল্যায়ন</vt:lpstr>
      <vt:lpstr>বাড়ির কাজ</vt:lpstr>
      <vt:lpstr>  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yeasin</dc:creator>
  <cp:lastModifiedBy>yeasin</cp:lastModifiedBy>
  <cp:revision>212</cp:revision>
  <dcterms:created xsi:type="dcterms:W3CDTF">2019-05-05T05:28:07Z</dcterms:created>
  <dcterms:modified xsi:type="dcterms:W3CDTF">2019-05-09T05:11:18Z</dcterms:modified>
</cp:coreProperties>
</file>